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Oswald" panose="020B0604020202020204" charset="0"/>
      <p:regular r:id="rId11"/>
      <p:bold r:id="rId12"/>
    </p:embeddedFont>
    <p:embeddedFont>
      <p:font typeface="Average" panose="020B0604020202020204" charset="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96"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5fad1aebd4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5fad1aebd4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fad1aebd4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fad1aebd4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fad1aebd4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fad1aebd4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fad1aebd4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fad1aebd4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5fad1aebd4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5fad1aebd4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5fad1aebd4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5fad1aebd4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fad1aebd4_0_1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fad1aebd4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Lab Skills Intro</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Accuracy vs. Precision</a:t>
            </a:r>
            <a:endParaRPr/>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Accuracy- how close a measured value is to an accepted value (“correct answer”)</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Precision- how close a series of measurements are to one another</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Accuracy vs. Precision</a:t>
            </a:r>
            <a:endParaRPr/>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Accurate, not precise</a:t>
            </a:r>
            <a:endParaRPr/>
          </a:p>
          <a:p>
            <a:pPr marL="457200" lvl="0" indent="-342900" algn="l" rtl="0">
              <a:spcBef>
                <a:spcPts val="0"/>
              </a:spcBef>
              <a:spcAft>
                <a:spcPts val="0"/>
              </a:spcAft>
              <a:buSzPts val="1800"/>
              <a:buChar char="●"/>
            </a:pPr>
            <a:r>
              <a:rPr lang="en"/>
              <a:t>Precise, not accurate</a:t>
            </a:r>
            <a:endParaRPr/>
          </a:p>
          <a:p>
            <a:pPr marL="457200" lvl="0" indent="-342900" algn="l" rtl="0">
              <a:spcBef>
                <a:spcPts val="0"/>
              </a:spcBef>
              <a:spcAft>
                <a:spcPts val="0"/>
              </a:spcAft>
              <a:buSzPts val="1800"/>
              <a:buChar char="●"/>
            </a:pPr>
            <a:r>
              <a:rPr lang="en"/>
              <a:t>Precise and accurate</a:t>
            </a:r>
            <a:endParaRPr/>
          </a:p>
          <a:p>
            <a:pPr marL="457200" lvl="0" indent="-342900" algn="l" rtl="0">
              <a:spcBef>
                <a:spcPts val="0"/>
              </a:spcBef>
              <a:spcAft>
                <a:spcPts val="0"/>
              </a:spcAft>
              <a:buSzPts val="1800"/>
              <a:buChar char="●"/>
            </a:pPr>
            <a:r>
              <a:rPr lang="en"/>
              <a:t>Not precise, not accurate</a:t>
            </a:r>
            <a:endParaRPr/>
          </a:p>
        </p:txBody>
      </p:sp>
      <p:pic>
        <p:nvPicPr>
          <p:cNvPr id="73" name="Google Shape;73;p15"/>
          <p:cNvPicPr preferRelativeResize="0"/>
          <p:nvPr/>
        </p:nvPicPr>
        <p:blipFill>
          <a:blip r:embed="rId3">
            <a:alphaModFix/>
          </a:blip>
          <a:stretch>
            <a:fillRect/>
          </a:stretch>
        </p:blipFill>
        <p:spPr>
          <a:xfrm>
            <a:off x="4825277" y="745725"/>
            <a:ext cx="3717976" cy="371795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Precision</a:t>
            </a:r>
            <a:endParaRPr/>
          </a:p>
        </p:txBody>
      </p:sp>
      <p:sp>
        <p:nvSpPr>
          <p:cNvPr id="79" name="Google Shape;79;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know the precision of our measurements by the number of digits we are able to measure. For our lab equipment, you will be expected to “read between the lines” to give your best guess for the last digit. </a:t>
            </a:r>
            <a:endParaRPr/>
          </a:p>
          <a:p>
            <a:pPr marL="0" lvl="0" indent="0" algn="l" rtl="0">
              <a:spcBef>
                <a:spcPts val="1600"/>
              </a:spcBef>
              <a:spcAft>
                <a:spcPts val="1600"/>
              </a:spcAft>
              <a:buNone/>
            </a:pPr>
            <a:r>
              <a:rPr lang="en"/>
              <a:t>Significant figures (sig figs) are numbers where only the last one might be estimated. </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Precision</a:t>
            </a:r>
            <a:endParaRPr/>
          </a:p>
        </p:txBody>
      </p:sp>
      <p:sp>
        <p:nvSpPr>
          <p:cNvPr id="85" name="Google Shape;85;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Depending on the instrument being used, a certain number of digits can be read for a measurement. </a:t>
            </a:r>
            <a:endParaRPr/>
          </a:p>
        </p:txBody>
      </p:sp>
      <p:pic>
        <p:nvPicPr>
          <p:cNvPr id="86" name="Google Shape;86;p17"/>
          <p:cNvPicPr preferRelativeResize="0"/>
          <p:nvPr/>
        </p:nvPicPr>
        <p:blipFill rotWithShape="1">
          <a:blip r:embed="rId3">
            <a:alphaModFix/>
          </a:blip>
          <a:srcRect t="31974" b="32014"/>
          <a:stretch/>
        </p:blipFill>
        <p:spPr>
          <a:xfrm>
            <a:off x="173850" y="2502825"/>
            <a:ext cx="8788426" cy="1582375"/>
          </a:xfrm>
          <a:prstGeom prst="rect">
            <a:avLst/>
          </a:prstGeom>
          <a:noFill/>
          <a:ln>
            <a:noFill/>
          </a:ln>
        </p:spPr>
      </p:pic>
      <p:cxnSp>
        <p:nvCxnSpPr>
          <p:cNvPr id="87" name="Google Shape;87;p17"/>
          <p:cNvCxnSpPr/>
          <p:nvPr/>
        </p:nvCxnSpPr>
        <p:spPr>
          <a:xfrm>
            <a:off x="3323025" y="2309025"/>
            <a:ext cx="0" cy="584700"/>
          </a:xfrm>
          <a:prstGeom prst="straightConnector1">
            <a:avLst/>
          </a:prstGeom>
          <a:noFill/>
          <a:ln w="9525" cap="flat" cmpd="sng">
            <a:solidFill>
              <a:srgbClr val="FF0000"/>
            </a:solidFill>
            <a:prstDash val="solid"/>
            <a:round/>
            <a:headEnd type="none" w="med" len="med"/>
            <a:tailEnd type="none" w="med" len="me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Accuracy</a:t>
            </a:r>
            <a:endParaRPr/>
          </a:p>
        </p:txBody>
      </p:sp>
      <p:sp>
        <p:nvSpPr>
          <p:cNvPr id="93" name="Google Shape;9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Percent error, sometimes referred to as percentage error, is an expression of the difference between measured value and the known or accepted value. It is often used in science to report the difference between experimental values and expected values. </a:t>
            </a:r>
            <a:endParaRPr sz="1350">
              <a:solidFill>
                <a:srgbClr val="5A5A5A"/>
              </a:solidFill>
              <a:highlight>
                <a:srgbClr val="FAFAFA"/>
              </a:highlight>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Percent Error</a:t>
            </a:r>
            <a:endParaRPr/>
          </a:p>
        </p:txBody>
      </p:sp>
      <p:sp>
        <p:nvSpPr>
          <p:cNvPr id="99" name="Google Shape;9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Steps to calculate the percent error:</a:t>
            </a:r>
            <a:endParaRPr/>
          </a:p>
          <a:p>
            <a:pPr marL="457200" lvl="0" indent="-342900" algn="l" rtl="0">
              <a:spcBef>
                <a:spcPts val="1600"/>
              </a:spcBef>
              <a:spcAft>
                <a:spcPts val="0"/>
              </a:spcAft>
              <a:buSzPts val="1800"/>
              <a:buAutoNum type="arabicPeriod"/>
            </a:pPr>
            <a:r>
              <a:rPr lang="en"/>
              <a:t>Subtract the accepted value from the experimental value.</a:t>
            </a:r>
            <a:endParaRPr/>
          </a:p>
          <a:p>
            <a:pPr marL="457200" lvl="0" indent="-342900" algn="l" rtl="0">
              <a:spcBef>
                <a:spcPts val="0"/>
              </a:spcBef>
              <a:spcAft>
                <a:spcPts val="0"/>
              </a:spcAft>
              <a:buSzPts val="1800"/>
              <a:buAutoNum type="arabicPeriod"/>
            </a:pPr>
            <a:r>
              <a:rPr lang="en"/>
              <a:t>Divide the answer by the accepted value.</a:t>
            </a:r>
            <a:endParaRPr/>
          </a:p>
          <a:p>
            <a:pPr marL="457200" lvl="0" indent="-342900" algn="l" rtl="0">
              <a:spcBef>
                <a:spcPts val="0"/>
              </a:spcBef>
              <a:spcAft>
                <a:spcPts val="0"/>
              </a:spcAft>
              <a:buSzPts val="1800"/>
              <a:buAutoNum type="arabicPeriod"/>
            </a:pPr>
            <a:r>
              <a:rPr lang="en"/>
              <a:t>Multiply that answer by 100 and add the % symbol to express the answer as a percentage. </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Percent Error</a:t>
            </a:r>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You are given a cube of pure copper. You measure the sides of the cube to find the volume and weigh it to find the mass. When you calculate the density using your measurements, you get 8.78 g/cm</a:t>
            </a:r>
            <a:r>
              <a:rPr lang="en" baseline="30000"/>
              <a:t>3</a:t>
            </a:r>
            <a:r>
              <a:rPr lang="en"/>
              <a:t>. Copper’s accepted density is 8.96 g/cm</a:t>
            </a:r>
            <a:r>
              <a:rPr lang="en" baseline="30000"/>
              <a:t>3</a:t>
            </a:r>
            <a:r>
              <a:rPr lang="en"/>
              <a:t>. What is your percent error?</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Words>
  <Application>Microsoft Office PowerPoint</Application>
  <PresentationFormat>On-screen Show (16:9)</PresentationFormat>
  <Paragraphs>24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Oswald</vt:lpstr>
      <vt:lpstr>Average</vt:lpstr>
      <vt:lpstr>Arial</vt:lpstr>
      <vt:lpstr>Slate</vt:lpstr>
      <vt:lpstr>Lab Skills Intro</vt:lpstr>
      <vt:lpstr>Accuracy vs. Precision</vt:lpstr>
      <vt:lpstr>Accuracy vs. Precision</vt:lpstr>
      <vt:lpstr>Precision</vt:lpstr>
      <vt:lpstr>Precision</vt:lpstr>
      <vt:lpstr>Accuracy</vt:lpstr>
      <vt:lpstr>Percent Error</vt:lpstr>
      <vt:lpstr>Percent Error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Skills Intro</dc:title>
  <dc:creator>Ryan Kubicek</dc:creator>
  <cp:lastModifiedBy>Ryan Kubicek</cp:lastModifiedBy>
  <cp:revision>1</cp:revision>
  <dcterms:modified xsi:type="dcterms:W3CDTF">2019-08-20T19:22:10Z</dcterms:modified>
</cp:coreProperties>
</file>